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9"/>
  </p:notesMasterIdLst>
  <p:sldIdLst>
    <p:sldId id="282" r:id="rId5"/>
    <p:sldId id="287" r:id="rId6"/>
    <p:sldId id="283" r:id="rId7"/>
    <p:sldId id="289" r:id="rId8"/>
    <p:sldId id="284" r:id="rId9"/>
    <p:sldId id="298" r:id="rId10"/>
    <p:sldId id="288" r:id="rId11"/>
    <p:sldId id="285" r:id="rId12"/>
    <p:sldId id="295" r:id="rId13"/>
    <p:sldId id="292" r:id="rId14"/>
    <p:sldId id="286" r:id="rId15"/>
    <p:sldId id="297" r:id="rId16"/>
    <p:sldId id="291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F3E4-0F8D-4B19-9C06-2FD661629FE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A0783-B920-4D4E-9D5B-08F81864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A0783-B920-4D4E-9D5B-08F81864F8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9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930365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Lee Ogle Transportation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en-US" sz="2000" dirty="0"/>
              <a:t>Lee County, IL – grantee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684DB-EB0D-42D8-AC52-069072C0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1355910"/>
            <a:ext cx="6226177" cy="3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467C-E297-4FE8-A7C3-7F812758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dirty="0"/>
              <a:t>this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643C5-B2DD-45D6-94F5-82F272650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in the Lee and Ogle counties believe Public Transit is only for seniors and persons with disabilities</a:t>
            </a:r>
          </a:p>
          <a:p>
            <a:r>
              <a:rPr lang="en-US" dirty="0"/>
              <a:t>Children in both counties have difficulties staying involved in extra curricular activities due to lack of transportation </a:t>
            </a:r>
          </a:p>
          <a:p>
            <a:r>
              <a:rPr lang="en-US" dirty="0"/>
              <a:t>Lack of transportation in a household can create isolation </a:t>
            </a:r>
          </a:p>
          <a:p>
            <a:r>
              <a:rPr lang="en-US" dirty="0"/>
              <a:t>Parents/Guardians will be able to trust that their children would get to and from destinations in a safe and reliable way</a:t>
            </a:r>
          </a:p>
        </p:txBody>
      </p:sp>
    </p:spTree>
    <p:extLst>
      <p:ext uri="{BB962C8B-B14F-4D97-AF65-F5344CB8AC3E}">
        <p14:creationId xmlns:p14="http://schemas.microsoft.com/office/powerpoint/2010/main" val="344579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4DF4-054D-4EBD-95B8-3F719356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our concept will bring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FD2F3-1F68-490C-8B01-D3DF8357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Awareness for public transit in Lee and Ogle Counties</a:t>
            </a:r>
          </a:p>
          <a:p>
            <a:r>
              <a:rPr lang="en-US" dirty="0"/>
              <a:t>Appreciation for those who have to use public transit</a:t>
            </a:r>
          </a:p>
          <a:p>
            <a:r>
              <a:rPr lang="en-US" dirty="0"/>
              <a:t>Break the barrier that public transit is only for seniors and persons with disabilities</a:t>
            </a:r>
          </a:p>
          <a:p>
            <a:r>
              <a:rPr lang="en-US" dirty="0"/>
              <a:t>Allow the community to have trust in the system to allow their family members (children, parents, etc.) to ride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1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122E-3EF4-4FFF-87A2-34B1E83B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Plan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3F611-6223-4976-9919-5F6782B02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 Opportunities</a:t>
            </a:r>
          </a:p>
          <a:p>
            <a:pPr lvl="1"/>
            <a:r>
              <a:rPr lang="en-US" dirty="0"/>
              <a:t>Local grants</a:t>
            </a:r>
          </a:p>
          <a:p>
            <a:pPr lvl="1"/>
            <a:r>
              <a:rPr lang="en-US" dirty="0"/>
              <a:t>State/Federal</a:t>
            </a:r>
          </a:p>
          <a:p>
            <a:r>
              <a:rPr lang="en-US" dirty="0"/>
              <a:t>Rider Donations:</a:t>
            </a:r>
          </a:p>
          <a:p>
            <a:pPr lvl="1"/>
            <a:r>
              <a:rPr lang="en-US" dirty="0"/>
              <a:t>We will ask riders to donate, but are not asking for specific fares for this campaign</a:t>
            </a:r>
          </a:p>
          <a:p>
            <a:r>
              <a:rPr lang="en-US" dirty="0"/>
              <a:t>Healthcare Buy-In </a:t>
            </a:r>
          </a:p>
          <a:p>
            <a:pPr lvl="1"/>
            <a:r>
              <a:rPr lang="en-US" dirty="0"/>
              <a:t>Local hospitals / clinics</a:t>
            </a:r>
          </a:p>
          <a:p>
            <a:pPr lvl="1"/>
            <a:r>
              <a:rPr lang="en-US" dirty="0"/>
              <a:t>Human Service Organizations</a:t>
            </a:r>
          </a:p>
          <a:p>
            <a:r>
              <a:rPr lang="en-US" dirty="0"/>
              <a:t>Local Businesses:</a:t>
            </a:r>
          </a:p>
          <a:p>
            <a:pPr lvl="1"/>
            <a:r>
              <a:rPr lang="en-US" dirty="0"/>
              <a:t>The businesses that would participate in the campaign</a:t>
            </a:r>
          </a:p>
        </p:txBody>
      </p:sp>
    </p:spTree>
    <p:extLst>
      <p:ext uri="{BB962C8B-B14F-4D97-AF65-F5344CB8AC3E}">
        <p14:creationId xmlns:p14="http://schemas.microsoft.com/office/powerpoint/2010/main" val="266221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6D31-CBF8-4FC4-93B9-2EA052B8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and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794B-2B45-4364-8000-382D5F734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currently has an active marketing campaign that is well-rounded:</a:t>
            </a:r>
          </a:p>
          <a:p>
            <a:pPr lvl="1"/>
            <a:r>
              <a:rPr lang="en-US" dirty="0"/>
              <a:t>Using television advertising, radio broadcasts and commercials as well as print advertising and word of mouth this campaign can and will be successful if we implement</a:t>
            </a:r>
          </a:p>
          <a:p>
            <a:r>
              <a:rPr lang="en-US" dirty="0"/>
              <a:t>To market this campaign the 10 team members will work collaboratively to spread the word on this </a:t>
            </a:r>
          </a:p>
          <a:p>
            <a:r>
              <a:rPr lang="en-US" dirty="0"/>
              <a:t>Living in a small community that is driven by the health and well-being of our residents, many businesses and community leaders will want to take part in this to show support for Public Transit </a:t>
            </a:r>
          </a:p>
        </p:txBody>
      </p:sp>
    </p:spTree>
    <p:extLst>
      <p:ext uri="{BB962C8B-B14F-4D97-AF65-F5344CB8AC3E}">
        <p14:creationId xmlns:p14="http://schemas.microsoft.com/office/powerpoint/2010/main" val="136534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993C6-E484-4247-9FB6-86DBE0A9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77" y="903499"/>
            <a:ext cx="9565246" cy="50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6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5055-33B6-4588-ABA9-526F5589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4B160-25A6-40CA-A4C0-A34C4865C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162" y="2786243"/>
            <a:ext cx="1546865" cy="816834"/>
          </a:xfrm>
          <a:prstGeom prst="rect">
            <a:avLst/>
          </a:prstGeom>
        </p:spPr>
      </p:pic>
      <p:pic>
        <p:nvPicPr>
          <p:cNvPr id="2050" name="Picture 1" descr="LeeCoIL-Logo-color-emailsignature1">
            <a:extLst>
              <a:ext uri="{FF2B5EF4-FFF2-40B4-BE49-F238E27FC236}">
                <a16:creationId xmlns:a16="http://schemas.microsoft.com/office/drawing/2014/main" id="{B30D8770-359C-49E6-AD00-147D4B6A4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2" y="1517463"/>
            <a:ext cx="1428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 descr="cid:image001.jpg@01D4DB28.918F00F0">
            <a:extLst>
              <a:ext uri="{FF2B5EF4-FFF2-40B4-BE49-F238E27FC236}">
                <a16:creationId xmlns:a16="http://schemas.microsoft.com/office/drawing/2014/main" id="{454CAA8C-9DDA-41D7-9285-7C1ACF21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45" y="4071757"/>
            <a:ext cx="1409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9B78AD-A36A-416B-97F3-EDE0853DDB1E}"/>
              </a:ext>
            </a:extLst>
          </p:cNvPr>
          <p:cNvSpPr txBox="1"/>
          <p:nvPr/>
        </p:nvSpPr>
        <p:spPr>
          <a:xfrm>
            <a:off x="698500" y="2149433"/>
            <a:ext cx="553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Lee Ogle Transportation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Lee County Probation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Lee County Health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KSB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Ogle County Probation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Ogle County Health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Regional Office of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Rochelle Community Hospital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Sinnissippi</a:t>
            </a:r>
            <a:r>
              <a:rPr lang="en-US" sz="2000" dirty="0"/>
              <a:t>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Tri-County Opportunities Council </a:t>
            </a:r>
          </a:p>
        </p:txBody>
      </p:sp>
    </p:spTree>
    <p:extLst>
      <p:ext uri="{BB962C8B-B14F-4D97-AF65-F5344CB8AC3E}">
        <p14:creationId xmlns:p14="http://schemas.microsoft.com/office/powerpoint/2010/main" val="134142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063644"/>
          </a:xfrm>
        </p:spPr>
        <p:txBody>
          <a:bodyPr>
            <a:normAutofit/>
          </a:bodyPr>
          <a:lstStyle/>
          <a:p>
            <a:r>
              <a:rPr lang="en-US" sz="4800" dirty="0"/>
              <a:t>How might we increase awareness and access to services to improve the well-being for low-income children and their families in Lee and Ogle </a:t>
            </a:r>
            <a:r>
              <a:rPr lang="en-US" sz="4800" dirty="0" err="1"/>
              <a:t>CountIES</a:t>
            </a:r>
            <a:r>
              <a:rPr lang="en-US" sz="4800" dirty="0"/>
              <a:t>?</a:t>
            </a:r>
            <a:br>
              <a:rPr lang="en-US" sz="3200" dirty="0"/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4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CB87-3995-47B4-82C2-24F7BDE0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covered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E2D02-0197-41B3-B86E-4EEF7B84E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Lee County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17E89-ED6E-4427-AC57-9B4D857C16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Population: 34,223</a:t>
            </a:r>
          </a:p>
          <a:p>
            <a:r>
              <a:rPr lang="en-US" dirty="0"/>
              <a:t>Square Miles: 729</a:t>
            </a:r>
          </a:p>
          <a:p>
            <a:r>
              <a:rPr lang="en-US" dirty="0"/>
              <a:t>Mean Travel Time to Work: 21 minutes</a:t>
            </a:r>
          </a:p>
          <a:p>
            <a:r>
              <a:rPr lang="en-US" dirty="0"/>
              <a:t>Median Household Income: $57,901</a:t>
            </a:r>
          </a:p>
          <a:p>
            <a:r>
              <a:rPr lang="en-US" dirty="0"/>
              <a:t>Percent of Persons in Poverty: 10.1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A2217-7858-4C8F-8F8A-0548AFAAE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Ogle County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51B38-699F-4FE0-8EC8-92E601963E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Population: 50,643</a:t>
            </a:r>
          </a:p>
          <a:p>
            <a:r>
              <a:rPr lang="en-US" dirty="0"/>
              <a:t>Square Miles: 758</a:t>
            </a:r>
          </a:p>
          <a:p>
            <a:r>
              <a:rPr lang="en-US" dirty="0"/>
              <a:t>Mean Travel Time to Work: 26 minutes</a:t>
            </a:r>
          </a:p>
          <a:p>
            <a:r>
              <a:rPr lang="en-US" dirty="0"/>
              <a:t>Median Household Income: $59,707</a:t>
            </a:r>
          </a:p>
          <a:p>
            <a:r>
              <a:rPr lang="en-US" dirty="0"/>
              <a:t>Percent of Persons in Poverty: 8.4%</a:t>
            </a:r>
          </a:p>
        </p:txBody>
      </p:sp>
    </p:spTree>
    <p:extLst>
      <p:ext uri="{BB962C8B-B14F-4D97-AF65-F5344CB8AC3E}">
        <p14:creationId xmlns:p14="http://schemas.microsoft.com/office/powerpoint/2010/main" val="268751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DD00-A21E-4829-B7C3-A3B5CA07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related to the focus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113A8-957F-4F03-B27B-E3779E19A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Rider trust in the transit system takes a lot of work to build, but is quick to break</a:t>
            </a:r>
          </a:p>
          <a:p>
            <a:r>
              <a:rPr lang="en-US" b="1" dirty="0"/>
              <a:t>Lack of transportation limits self-improvement, educational, and vocational opportunities and can have a lifetime impact</a:t>
            </a:r>
          </a:p>
          <a:p>
            <a:r>
              <a:rPr lang="en-US" dirty="0"/>
              <a:t>Respond to the customers needs, not the needs of the system</a:t>
            </a:r>
          </a:p>
          <a:p>
            <a:r>
              <a:rPr lang="en-US" dirty="0"/>
              <a:t>Children are resilient to different extents. Life experiences can impact their resilience and result in the level of motivation.</a:t>
            </a:r>
          </a:p>
          <a:p>
            <a:r>
              <a:rPr lang="en-US" dirty="0"/>
              <a:t>Where peer support exists, it can make up for inadequate support individuals experience in their immediate circle</a:t>
            </a:r>
          </a:p>
          <a:p>
            <a:r>
              <a:rPr lang="en-US" b="1" dirty="0"/>
              <a:t>Kids are lacking the basic necessities of life – food, stable home environment, and nurturing role models</a:t>
            </a:r>
          </a:p>
          <a:p>
            <a:r>
              <a:rPr lang="en-US" dirty="0"/>
              <a:t>Meeting people where they are provides for a gateway of opportunity towards upward mobility</a:t>
            </a:r>
          </a:p>
        </p:txBody>
      </p:sp>
    </p:spTree>
    <p:extLst>
      <p:ext uri="{BB962C8B-B14F-4D97-AF65-F5344CB8AC3E}">
        <p14:creationId xmlns:p14="http://schemas.microsoft.com/office/powerpoint/2010/main" val="414167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0539-7C5A-451D-9E76-3C85C44A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people that we interviewed stated that….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9C747-B6BB-42C0-96F7-459D4A9FC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difficult to keep a regular job due to lack of transportation</a:t>
            </a:r>
          </a:p>
          <a:p>
            <a:r>
              <a:rPr lang="en-US" dirty="0"/>
              <a:t>It is difficult to purchase let alone maintain a vehicle</a:t>
            </a:r>
          </a:p>
          <a:p>
            <a:r>
              <a:rPr lang="en-US" dirty="0"/>
              <a:t>They have a one car household </a:t>
            </a:r>
          </a:p>
          <a:p>
            <a:r>
              <a:rPr lang="en-US" dirty="0"/>
              <a:t>Public transit can still be pricey – especially if they have to bring their children along for medical appointments</a:t>
            </a:r>
          </a:p>
          <a:p>
            <a:r>
              <a:rPr lang="en-US" dirty="0"/>
              <a:t>They schedule appointments around other people – they have to cancel appointments regularly due to lack of transportation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4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4AA22DD-4102-4DA2-9B1B-3AD2ADF27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187760"/>
              </p:ext>
            </p:extLst>
          </p:nvPr>
        </p:nvGraphicFramePr>
        <p:xfrm>
          <a:off x="2175271" y="669925"/>
          <a:ext cx="7841457" cy="588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3" imgW="9753600" imgH="7315124" progId="AcroExch.Document.DC">
                  <p:embed/>
                </p:oleObj>
              </mc:Choice>
              <mc:Fallback>
                <p:oleObj name="Acrobat Document" r:id="rId3" imgW="9753600" imgH="731512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271" y="669925"/>
                        <a:ext cx="7841457" cy="588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7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8EA4-03E6-4571-94C1-02A72ECB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Concept: “Day in the 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8C64-A033-4F0C-A5C6-CE0F28749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 </a:t>
            </a:r>
            <a:r>
              <a:rPr lang="en-US" dirty="0"/>
              <a:t>The Day In the Life campaign will ask community members in the two-county region to park their car and take public transit for the day. </a:t>
            </a:r>
          </a:p>
          <a:p>
            <a:r>
              <a:rPr lang="en-US" dirty="0"/>
              <a:t>The campaign will start with targeted outreach and invitations to specific organizations, employers, community members that work directly with populations that are reliant on public transportation. </a:t>
            </a:r>
          </a:p>
          <a:p>
            <a:r>
              <a:rPr lang="en-US" dirty="0"/>
              <a:t>The goal of this campaign is to build community-wide empathy, and support for the public transportation system.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3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8EA4-03E6-4571-94C1-02A72ECB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Concept: “Day in the 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8C64-A033-4F0C-A5C6-CE0F28749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In the Life will be set up very similar to a poverty simulation, and marketed at first to individuals who have already participated in a poverty simulation, due to their interest in these types of activities. </a:t>
            </a:r>
          </a:p>
          <a:p>
            <a:r>
              <a:rPr lang="en-US" dirty="0"/>
              <a:t>The campaign will include a fundraising component to support the LOTS service. Money raised could be used to provide discounted trips for low-income community members, or expand service. </a:t>
            </a:r>
          </a:p>
          <a:p>
            <a:r>
              <a:rPr lang="en-US" dirty="0"/>
              <a:t>There will be a social media hashtag and campaign to bring community-wide awareness to “Day in the Life”. </a:t>
            </a:r>
          </a:p>
          <a:p>
            <a:r>
              <a:rPr lang="en-US" dirty="0"/>
              <a:t>A local organization will lead the logistics of registering participants, providing instructions on how to use the bus, how to complete the required fundraising, and bring together participants for focus group/learning discussions after the completion of the activity.  </a:t>
            </a:r>
          </a:p>
          <a:p>
            <a:r>
              <a:rPr lang="en-US" dirty="0"/>
              <a:t>Local high school students will be tapped as volunteers to assist in the set up and implementation of the challenge.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7237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859</Words>
  <Application>Microsoft Office PowerPoint</Application>
  <PresentationFormat>Widescreen</PresentationFormat>
  <Paragraphs>80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Book</vt:lpstr>
      <vt:lpstr>Franklin Gothic Demi</vt:lpstr>
      <vt:lpstr>Gill Sans MT</vt:lpstr>
      <vt:lpstr>Wingdings 2</vt:lpstr>
      <vt:lpstr>DividendVTI</vt:lpstr>
      <vt:lpstr>Acrobat Document</vt:lpstr>
      <vt:lpstr>Lee Ogle Transportation System</vt:lpstr>
      <vt:lpstr>Team Members </vt:lpstr>
      <vt:lpstr>How might we increase awareness and access to services to improve the well-being for low-income children and their families in Lee and Ogle CountIES? </vt:lpstr>
      <vt:lpstr>Areas covered</vt:lpstr>
      <vt:lpstr>Insights related to the focus questions</vt:lpstr>
      <vt:lpstr>Many people that we interviewed stated that….</vt:lpstr>
      <vt:lpstr>PowerPoint Presentation</vt:lpstr>
      <vt:lpstr>Our Concept: “Day in the life”</vt:lpstr>
      <vt:lpstr>Our Concept: “Day in the life”</vt:lpstr>
      <vt:lpstr>why this solution</vt:lpstr>
      <vt:lpstr>Value our concept will bring</vt:lpstr>
      <vt:lpstr>Business Plan </vt:lpstr>
      <vt:lpstr>Marketing and outreach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2020-04-27T14:14:26Z</dcterms:created>
  <dcterms:modified xsi:type="dcterms:W3CDTF">2020-04-30T17:52:48Z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