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15"/>
  </p:notesMasterIdLst>
  <p:handoutMasterIdLst>
    <p:handoutMasterId r:id="rId16"/>
  </p:handoutMasterIdLst>
  <p:sldIdLst>
    <p:sldId id="257" r:id="rId5"/>
    <p:sldId id="277" r:id="rId6"/>
    <p:sldId id="274" r:id="rId7"/>
    <p:sldId id="268" r:id="rId8"/>
    <p:sldId id="269" r:id="rId9"/>
    <p:sldId id="270" r:id="rId10"/>
    <p:sldId id="272" r:id="rId11"/>
    <p:sldId id="280" r:id="rId12"/>
    <p:sldId id="278"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7949" autoAdjust="0"/>
  </p:normalViewPr>
  <p:slideViewPr>
    <p:cSldViewPr snapToGrid="0" showGuides="1">
      <p:cViewPr varScale="1">
        <p:scale>
          <a:sx n="86" d="100"/>
          <a:sy n="86" d="100"/>
        </p:scale>
        <p:origin x="562" y="5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4/30/2020</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4/30/2020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298553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10</a:t>
            </a:fld>
            <a:endParaRPr lang="en-US" noProof="0" dirty="0"/>
          </a:p>
        </p:txBody>
      </p:sp>
    </p:spTree>
    <p:extLst>
      <p:ext uri="{BB962C8B-B14F-4D97-AF65-F5344CB8AC3E}">
        <p14:creationId xmlns:p14="http://schemas.microsoft.com/office/powerpoint/2010/main" val="100390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a:p>
        </p:txBody>
      </p:sp>
    </p:spTree>
    <p:extLst>
      <p:ext uri="{BB962C8B-B14F-4D97-AF65-F5344CB8AC3E}">
        <p14:creationId xmlns:p14="http://schemas.microsoft.com/office/powerpoint/2010/main" val="4392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3</a:t>
            </a:fld>
            <a:endParaRPr lang="en-US"/>
          </a:p>
        </p:txBody>
      </p:sp>
    </p:spTree>
    <p:extLst>
      <p:ext uri="{BB962C8B-B14F-4D97-AF65-F5344CB8AC3E}">
        <p14:creationId xmlns:p14="http://schemas.microsoft.com/office/powerpoint/2010/main" val="179059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4</a:t>
            </a:fld>
            <a:endParaRPr lang="en-US"/>
          </a:p>
        </p:txBody>
      </p:sp>
    </p:spTree>
    <p:extLst>
      <p:ext uri="{BB962C8B-B14F-4D97-AF65-F5344CB8AC3E}">
        <p14:creationId xmlns:p14="http://schemas.microsoft.com/office/powerpoint/2010/main" val="2243169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5</a:t>
            </a:fld>
            <a:endParaRPr lang="en-US"/>
          </a:p>
        </p:txBody>
      </p:sp>
    </p:spTree>
    <p:extLst>
      <p:ext uri="{BB962C8B-B14F-4D97-AF65-F5344CB8AC3E}">
        <p14:creationId xmlns:p14="http://schemas.microsoft.com/office/powerpoint/2010/main" val="285139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6</a:t>
            </a:fld>
            <a:endParaRPr lang="en-US"/>
          </a:p>
        </p:txBody>
      </p:sp>
    </p:spTree>
    <p:extLst>
      <p:ext uri="{BB962C8B-B14F-4D97-AF65-F5344CB8AC3E}">
        <p14:creationId xmlns:p14="http://schemas.microsoft.com/office/powerpoint/2010/main" val="3328078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7</a:t>
            </a:fld>
            <a:endParaRPr lang="en-US"/>
          </a:p>
        </p:txBody>
      </p:sp>
    </p:spTree>
    <p:extLst>
      <p:ext uri="{BB962C8B-B14F-4D97-AF65-F5344CB8AC3E}">
        <p14:creationId xmlns:p14="http://schemas.microsoft.com/office/powerpoint/2010/main" val="1631156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8</a:t>
            </a:fld>
            <a:endParaRPr lang="en-US"/>
          </a:p>
        </p:txBody>
      </p:sp>
    </p:spTree>
    <p:extLst>
      <p:ext uri="{BB962C8B-B14F-4D97-AF65-F5344CB8AC3E}">
        <p14:creationId xmlns:p14="http://schemas.microsoft.com/office/powerpoint/2010/main" val="90729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9</a:t>
            </a:fld>
            <a:endParaRPr lang="en-US"/>
          </a:p>
        </p:txBody>
      </p:sp>
    </p:spTree>
    <p:extLst>
      <p:ext uri="{BB962C8B-B14F-4D97-AF65-F5344CB8AC3E}">
        <p14:creationId xmlns:p14="http://schemas.microsoft.com/office/powerpoint/2010/main" val="2750142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2" name="Picture 11">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4/30/2020</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hyperlink" Target="http://thriveallencounty.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a:xfrm>
            <a:off x="6343650" y="2173288"/>
            <a:ext cx="5143500" cy="2090808"/>
          </a:xfrm>
        </p:spPr>
        <p:txBody>
          <a:bodyPr anchor="b">
            <a:normAutofit/>
          </a:bodyPr>
          <a:lstStyle/>
          <a:p>
            <a:r>
              <a:rPr lang="en-US" dirty="0"/>
              <a:t>Allen county project pitch</a:t>
            </a:r>
          </a:p>
        </p:txBody>
      </p:sp>
      <p:sp>
        <p:nvSpPr>
          <p:cNvPr id="3" name="Subtitle 2">
            <a:extLst>
              <a:ext uri="{FF2B5EF4-FFF2-40B4-BE49-F238E27FC236}">
                <a16:creationId xmlns:a16="http://schemas.microsoft.com/office/drawing/2014/main" id="{1AFF0EFE-C50F-44EB-8978-B97795477C9E}"/>
              </a:ext>
            </a:extLst>
          </p:cNvPr>
          <p:cNvSpPr>
            <a:spLocks noGrp="1"/>
          </p:cNvSpPr>
          <p:nvPr>
            <p:ph type="subTitle" idx="1"/>
          </p:nvPr>
        </p:nvSpPr>
        <p:spPr>
          <a:xfrm>
            <a:off x="6343650" y="4279971"/>
            <a:ext cx="5143500" cy="503167"/>
          </a:xfrm>
        </p:spPr>
        <p:txBody>
          <a:bodyPr>
            <a:normAutofit/>
          </a:bodyPr>
          <a:lstStyle/>
          <a:p>
            <a:r>
              <a:rPr lang="en-US" sz="1500"/>
              <a:t>Non-emergent transportation solutions for a Kansas rural community</a:t>
            </a:r>
          </a:p>
        </p:txBody>
      </p:sp>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rotWithShape="1">
          <a:blip r:embed="rId3"/>
          <a:srcRect l="31333" r="21668" b="1"/>
          <a:stretch/>
        </p:blipFill>
        <p:spPr>
          <a:xfrm>
            <a:off x="710812" y="728545"/>
            <a:ext cx="5305661" cy="5305661"/>
          </a:xfrm>
          <a:noFill/>
        </p:spPr>
      </p:pic>
    </p:spTree>
    <p:extLst>
      <p:ext uri="{BB962C8B-B14F-4D97-AF65-F5344CB8AC3E}">
        <p14:creationId xmlns:p14="http://schemas.microsoft.com/office/powerpoint/2010/main" val="373798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63493B9E-F6F8-4C0F-9706-CA547A8B2B3F}"/>
              </a:ext>
            </a:extLst>
          </p:cNvPr>
          <p:cNvPicPr>
            <a:picLocks noGrp="1" noChangeAspect="1"/>
          </p:cNvPicPr>
          <p:nvPr>
            <p:ph type="pic" sz="quarter" idx="10"/>
          </p:nvPr>
        </p:nvPicPr>
        <p:blipFill rotWithShape="1">
          <a:blip r:embed="rId3"/>
          <a:srcRect l="31333" r="21668" b="1"/>
          <a:stretch/>
        </p:blipFill>
        <p:spPr>
          <a:xfrm>
            <a:off x="710812" y="728545"/>
            <a:ext cx="5305661" cy="5305661"/>
          </a:xfrm>
          <a:noFill/>
        </p:spPr>
      </p:pic>
      <p:sp>
        <p:nvSpPr>
          <p:cNvPr id="5" name="Subtitle 4">
            <a:extLst>
              <a:ext uri="{FF2B5EF4-FFF2-40B4-BE49-F238E27FC236}">
                <a16:creationId xmlns:a16="http://schemas.microsoft.com/office/drawing/2014/main" id="{E3C40962-BA6A-43E4-97BA-511A9B90CF41}"/>
              </a:ext>
            </a:extLst>
          </p:cNvPr>
          <p:cNvSpPr>
            <a:spLocks noGrp="1"/>
          </p:cNvSpPr>
          <p:nvPr>
            <p:ph type="subTitle" idx="1"/>
          </p:nvPr>
        </p:nvSpPr>
        <p:spPr>
          <a:xfrm>
            <a:off x="7002130" y="4484691"/>
            <a:ext cx="4540440" cy="503167"/>
          </a:xfrm>
        </p:spPr>
        <p:txBody>
          <a:bodyPr>
            <a:normAutofit/>
          </a:bodyPr>
          <a:lstStyle/>
          <a:p>
            <a:r>
              <a:rPr lang="en-US" dirty="0"/>
              <a:t>Jessica@thriveallencounty.org</a:t>
            </a:r>
          </a:p>
        </p:txBody>
      </p:sp>
      <p:sp>
        <p:nvSpPr>
          <p:cNvPr id="7" name="Text Placeholder 6">
            <a:extLst>
              <a:ext uri="{FF2B5EF4-FFF2-40B4-BE49-F238E27FC236}">
                <a16:creationId xmlns:a16="http://schemas.microsoft.com/office/drawing/2014/main" id="{11FDFFBF-E125-47CF-AAE0-ACC45013CE38}"/>
              </a:ext>
            </a:extLst>
          </p:cNvPr>
          <p:cNvSpPr>
            <a:spLocks noGrp="1"/>
          </p:cNvSpPr>
          <p:nvPr>
            <p:ph type="body" sz="quarter" idx="11"/>
          </p:nvPr>
        </p:nvSpPr>
        <p:spPr>
          <a:xfrm>
            <a:off x="7002320" y="5012635"/>
            <a:ext cx="4533900" cy="503238"/>
          </a:xfrm>
        </p:spPr>
        <p:txBody>
          <a:bodyPr>
            <a:normAutofit/>
          </a:bodyPr>
          <a:lstStyle/>
          <a:p>
            <a:r>
              <a:rPr lang="en-US" dirty="0">
                <a:hlinkClick r:id="rId4">
                  <a:extLst>
                    <a:ext uri="{A12FA001-AC4F-418D-AE19-62706E023703}">
                      <ahyp:hlinkClr xmlns:ahyp="http://schemas.microsoft.com/office/drawing/2018/hyperlinkcolor" val="tx"/>
                    </a:ext>
                  </a:extLst>
                </a:hlinkClick>
              </a:rPr>
              <a:t>http://thriveallencounty.org/</a:t>
            </a:r>
            <a:endParaRPr lang="en-US" dirty="0"/>
          </a:p>
        </p:txBody>
      </p:sp>
      <p:sp>
        <p:nvSpPr>
          <p:cNvPr id="6" name="Title 5">
            <a:extLst>
              <a:ext uri="{FF2B5EF4-FFF2-40B4-BE49-F238E27FC236}">
                <a16:creationId xmlns:a16="http://schemas.microsoft.com/office/drawing/2014/main" id="{95D612B9-68B9-4C9F-98FE-CEE07DB1F00D}"/>
              </a:ext>
            </a:extLst>
          </p:cNvPr>
          <p:cNvSpPr>
            <a:spLocks noGrp="1"/>
          </p:cNvSpPr>
          <p:nvPr>
            <p:ph type="title"/>
          </p:nvPr>
        </p:nvSpPr>
        <p:spPr>
          <a:xfrm>
            <a:off x="6469778" y="3158641"/>
            <a:ext cx="5011410" cy="921807"/>
          </a:xfrm>
        </p:spPr>
        <p:txBody>
          <a:bodyPr wrap="square" anchor="ctr">
            <a:normAutofit/>
          </a:bodyPr>
          <a:lstStyle/>
          <a:p>
            <a:r>
              <a:rPr lang="en-US" dirty="0"/>
              <a:t>Thank you!</a:t>
            </a:r>
          </a:p>
        </p:txBody>
      </p:sp>
    </p:spTree>
    <p:extLst>
      <p:ext uri="{BB962C8B-B14F-4D97-AF65-F5344CB8AC3E}">
        <p14:creationId xmlns:p14="http://schemas.microsoft.com/office/powerpoint/2010/main" val="112477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smtClean="0"/>
              <a:pPr>
                <a:spcAft>
                  <a:spcPts val="600"/>
                </a:spcAft>
              </a:pPr>
              <a:t>2</a:t>
            </a:fld>
            <a:endParaRPr lang="en-US"/>
          </a:p>
        </p:txBody>
      </p:sp>
      <p:pic>
        <p:nvPicPr>
          <p:cNvPr id="11" name="Picture Placeholder 10">
            <a:extLst>
              <a:ext uri="{FF2B5EF4-FFF2-40B4-BE49-F238E27FC236}">
                <a16:creationId xmlns:a16="http://schemas.microsoft.com/office/drawing/2014/main" id="{9D82A855-CCB0-4075-B5EE-5CC6FD176DB4}"/>
              </a:ext>
            </a:extLst>
          </p:cNvPr>
          <p:cNvPicPr>
            <a:picLocks noGrp="1" noChangeAspect="1"/>
          </p:cNvPicPr>
          <p:nvPr>
            <p:ph sz="half" idx="1"/>
          </p:nvPr>
        </p:nvPicPr>
        <p:blipFill>
          <a:blip r:embed="rId3"/>
          <a:srcRect/>
          <a:stretch/>
        </p:blipFill>
        <p:spPr>
          <a:xfrm>
            <a:off x="923926" y="1657351"/>
            <a:ext cx="4024754" cy="4024754"/>
          </a:xfrm>
          <a:noFill/>
        </p:spPr>
      </p:pic>
      <p:sp>
        <p:nvSpPr>
          <p:cNvPr id="3" name="Text Placeholder 2">
            <a:extLst>
              <a:ext uri="{FF2B5EF4-FFF2-40B4-BE49-F238E27FC236}">
                <a16:creationId xmlns:a16="http://schemas.microsoft.com/office/drawing/2014/main" id="{56960426-AAA6-4126-93AF-30F7DEE010A4}"/>
              </a:ext>
            </a:extLst>
          </p:cNvPr>
          <p:cNvSpPr>
            <a:spLocks noGrp="1"/>
          </p:cNvSpPr>
          <p:nvPr>
            <p:ph sz="half" idx="2"/>
          </p:nvPr>
        </p:nvSpPr>
        <p:spPr>
          <a:xfrm>
            <a:off x="6172200" y="590550"/>
            <a:ext cx="5181600" cy="5586413"/>
          </a:xfrm>
        </p:spPr>
        <p:txBody>
          <a:bodyPr>
            <a:noAutofit/>
          </a:bodyPr>
          <a:lstStyle/>
          <a:p>
            <a:pPr marL="0" indent="0">
              <a:buNone/>
            </a:pPr>
            <a:r>
              <a:rPr lang="en-US" sz="1500" dirty="0"/>
              <a:t>Dear editor,</a:t>
            </a:r>
          </a:p>
          <a:p>
            <a:pPr marL="0" indent="0">
              <a:buNone/>
            </a:pPr>
            <a:r>
              <a:rPr lang="en-US" sz="1500" dirty="0"/>
              <a:t>Something that bothers me is how older people can get free transportation but younger people don’t have those opportunities.  </a:t>
            </a:r>
          </a:p>
          <a:p>
            <a:pPr marL="0" indent="0">
              <a:buNone/>
            </a:pPr>
            <a:r>
              <a:rPr lang="en-US" sz="1500" dirty="0"/>
              <a:t>I have arthritis really bad in my knee and it takes all my energy to walk places. I am only 38 years old, but it’s hard.  </a:t>
            </a:r>
          </a:p>
          <a:p>
            <a:pPr marL="0" indent="0">
              <a:buNone/>
            </a:pPr>
            <a:r>
              <a:rPr lang="en-US" sz="1500" dirty="0"/>
              <a:t>Sometimes people like me who don’t have any means of transportation just don’t have the money to pay people to take us places.  </a:t>
            </a:r>
          </a:p>
          <a:p>
            <a:pPr marL="0" indent="0">
              <a:buNone/>
            </a:pPr>
            <a:r>
              <a:rPr lang="en-US" sz="1500" dirty="0"/>
              <a:t>I don’t know a lot of people in town so if I need to go somewhere to buy groceries or some other errand, I have to pay at least $10 a trip for someone from out of town to come and take me.  </a:t>
            </a:r>
          </a:p>
          <a:p>
            <a:pPr marL="0" indent="0">
              <a:buNone/>
            </a:pPr>
            <a:r>
              <a:rPr lang="en-US" sz="1500" dirty="0"/>
              <a:t>Iola needs to establish a means of free transportation for everyone.  This morning I had to walk to Dollar General to get a few things which is about a mile from my house.  My arthritis has been acting up a lot recently because of all of the rain.  It took all my energy to walk out there and back home and now I am in a lot of pain.</a:t>
            </a:r>
          </a:p>
          <a:p>
            <a:pPr marL="0" indent="0">
              <a:buNone/>
            </a:pPr>
            <a:r>
              <a:rPr lang="en-US" sz="1500" i="1" dirty="0"/>
              <a:t>Thank you,</a:t>
            </a:r>
            <a:endParaRPr lang="en-US" sz="1500" dirty="0"/>
          </a:p>
          <a:p>
            <a:pPr marL="0" indent="0">
              <a:buNone/>
            </a:pPr>
            <a:r>
              <a:rPr lang="en-US" sz="1500" i="1" dirty="0"/>
              <a:t>Angela Stanley</a:t>
            </a:r>
            <a:endParaRPr lang="en-US" sz="1500" dirty="0"/>
          </a:p>
          <a:p>
            <a:pPr marL="0" indent="0">
              <a:buNone/>
            </a:pPr>
            <a:r>
              <a:rPr lang="en-US" sz="1500" i="1" dirty="0"/>
              <a:t>Iola, Kan.</a:t>
            </a:r>
          </a:p>
          <a:p>
            <a:pPr marL="0" indent="0" algn="r">
              <a:buNone/>
            </a:pPr>
            <a:r>
              <a:rPr lang="en-US" sz="1500" i="1" dirty="0"/>
              <a:t>Sept. 3, 2019</a:t>
            </a:r>
            <a:endParaRPr lang="en-US" sz="1500" dirty="0"/>
          </a:p>
        </p:txBody>
      </p:sp>
      <p:sp>
        <p:nvSpPr>
          <p:cNvPr id="16" name="Title 4">
            <a:extLst>
              <a:ext uri="{FF2B5EF4-FFF2-40B4-BE49-F238E27FC236}">
                <a16:creationId xmlns:a16="http://schemas.microsoft.com/office/drawing/2014/main" id="{08904388-202E-4D69-9B00-3C6C9FA27C1E}"/>
              </a:ext>
            </a:extLst>
          </p:cNvPr>
          <p:cNvSpPr>
            <a:spLocks noGrp="1"/>
          </p:cNvSpPr>
          <p:nvPr>
            <p:ph type="title"/>
          </p:nvPr>
        </p:nvSpPr>
        <p:spPr>
          <a:xfrm>
            <a:off x="515938" y="246621"/>
            <a:ext cx="11150600" cy="920336"/>
          </a:xfrm>
        </p:spPr>
        <p:txBody>
          <a:bodyPr/>
          <a:lstStyle/>
          <a:p>
            <a:r>
              <a:rPr lang="en-US" dirty="0"/>
              <a:t>Letter to the editor</a:t>
            </a:r>
          </a:p>
        </p:txBody>
      </p:sp>
    </p:spTree>
    <p:extLst>
      <p:ext uri="{BB962C8B-B14F-4D97-AF65-F5344CB8AC3E}">
        <p14:creationId xmlns:p14="http://schemas.microsoft.com/office/powerpoint/2010/main" val="688310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CA16-8D78-4A87-9023-708458E3A4F3}"/>
              </a:ext>
            </a:extLst>
          </p:cNvPr>
          <p:cNvSpPr>
            <a:spLocks noGrp="1"/>
          </p:cNvSpPr>
          <p:nvPr>
            <p:ph type="title"/>
          </p:nvPr>
        </p:nvSpPr>
        <p:spPr/>
        <p:txBody>
          <a:bodyPr/>
          <a:lstStyle/>
          <a:p>
            <a:r>
              <a:rPr lang="en-US" dirty="0"/>
              <a:t>team</a:t>
            </a:r>
          </a:p>
        </p:txBody>
      </p:sp>
      <p:pic>
        <p:nvPicPr>
          <p:cNvPr id="17" name="Picture Placeholder 16">
            <a:extLst>
              <a:ext uri="{FF2B5EF4-FFF2-40B4-BE49-F238E27FC236}">
                <a16:creationId xmlns:a16="http://schemas.microsoft.com/office/drawing/2014/main" id="{CBB1FBB7-8048-6F41-A39C-61BDC2D38BFE}"/>
              </a:ext>
            </a:extLst>
          </p:cNvPr>
          <p:cNvPicPr>
            <a:picLocks noGrp="1" noChangeAspect="1"/>
          </p:cNvPicPr>
          <p:nvPr>
            <p:ph type="pic" sz="quarter" idx="13"/>
          </p:nvPr>
        </p:nvPicPr>
        <p:blipFill>
          <a:blip r:embed="rId3"/>
          <a:srcRect/>
          <a:stretch/>
        </p:blipFill>
        <p:spPr>
          <a:xfrm>
            <a:off x="1103638" y="1848534"/>
            <a:ext cx="1430337" cy="1470198"/>
          </a:xfrm>
        </p:spPr>
      </p:pic>
      <p:sp>
        <p:nvSpPr>
          <p:cNvPr id="9" name="Content Placeholder 8">
            <a:extLst>
              <a:ext uri="{FF2B5EF4-FFF2-40B4-BE49-F238E27FC236}">
                <a16:creationId xmlns:a16="http://schemas.microsoft.com/office/drawing/2014/main" id="{D66C6D21-6780-4D8A-9B6F-582E0BD2DC2E}"/>
              </a:ext>
            </a:extLst>
          </p:cNvPr>
          <p:cNvSpPr>
            <a:spLocks noGrp="1"/>
          </p:cNvSpPr>
          <p:nvPr>
            <p:ph idx="17"/>
          </p:nvPr>
        </p:nvSpPr>
        <p:spPr/>
        <p:txBody>
          <a:bodyPr/>
          <a:lstStyle/>
          <a:p>
            <a:r>
              <a:rPr lang="en-US" dirty="0"/>
              <a:t>Allen county government</a:t>
            </a:r>
          </a:p>
        </p:txBody>
      </p:sp>
      <p:sp>
        <p:nvSpPr>
          <p:cNvPr id="8" name="Content Placeholder 7">
            <a:extLst>
              <a:ext uri="{FF2B5EF4-FFF2-40B4-BE49-F238E27FC236}">
                <a16:creationId xmlns:a16="http://schemas.microsoft.com/office/drawing/2014/main" id="{5935AC4D-C17D-4827-B693-43A34920A5FD}"/>
              </a:ext>
            </a:extLst>
          </p:cNvPr>
          <p:cNvSpPr>
            <a:spLocks noGrp="1"/>
          </p:cNvSpPr>
          <p:nvPr>
            <p:ph idx="1"/>
          </p:nvPr>
        </p:nvSpPr>
        <p:spPr/>
        <p:txBody>
          <a:bodyPr/>
          <a:lstStyle/>
          <a:p>
            <a:endParaRPr lang="en-US" dirty="0"/>
          </a:p>
        </p:txBody>
      </p:sp>
      <p:pic>
        <p:nvPicPr>
          <p:cNvPr id="19" name="Picture Placeholder 18">
            <a:extLst>
              <a:ext uri="{FF2B5EF4-FFF2-40B4-BE49-F238E27FC236}">
                <a16:creationId xmlns:a16="http://schemas.microsoft.com/office/drawing/2014/main" id="{9F61DE0B-ECF7-B74B-80E5-B602A86B8F81}"/>
              </a:ext>
            </a:extLst>
          </p:cNvPr>
          <p:cNvPicPr>
            <a:picLocks noGrp="1" noChangeAspect="1"/>
          </p:cNvPicPr>
          <p:nvPr>
            <p:ph type="pic" sz="quarter" idx="14"/>
          </p:nvPr>
        </p:nvPicPr>
        <p:blipFill>
          <a:blip r:embed="rId4"/>
          <a:srcRect/>
          <a:stretch/>
        </p:blipFill>
        <p:spPr>
          <a:xfrm>
            <a:off x="3957037" y="1848534"/>
            <a:ext cx="1430337" cy="1470198"/>
          </a:xfrm>
        </p:spPr>
      </p:pic>
      <p:sp>
        <p:nvSpPr>
          <p:cNvPr id="11" name="Content Placeholder 10">
            <a:extLst>
              <a:ext uri="{FF2B5EF4-FFF2-40B4-BE49-F238E27FC236}">
                <a16:creationId xmlns:a16="http://schemas.microsoft.com/office/drawing/2014/main" id="{90DE57B2-448D-4C8D-8B9C-FFDDFB0A9208}"/>
              </a:ext>
            </a:extLst>
          </p:cNvPr>
          <p:cNvSpPr>
            <a:spLocks noGrp="1"/>
          </p:cNvSpPr>
          <p:nvPr>
            <p:ph idx="19"/>
          </p:nvPr>
        </p:nvSpPr>
        <p:spPr/>
        <p:txBody>
          <a:bodyPr/>
          <a:lstStyle/>
          <a:p>
            <a:r>
              <a:rPr lang="en-US" dirty="0"/>
              <a:t>Thrive Allen county</a:t>
            </a:r>
          </a:p>
        </p:txBody>
      </p:sp>
      <p:sp>
        <p:nvSpPr>
          <p:cNvPr id="10" name="Content Placeholder 9">
            <a:extLst>
              <a:ext uri="{FF2B5EF4-FFF2-40B4-BE49-F238E27FC236}">
                <a16:creationId xmlns:a16="http://schemas.microsoft.com/office/drawing/2014/main" id="{CCF1405A-05DA-4553-A7B3-B9592963C6B1}"/>
              </a:ext>
            </a:extLst>
          </p:cNvPr>
          <p:cNvSpPr>
            <a:spLocks noGrp="1"/>
          </p:cNvSpPr>
          <p:nvPr>
            <p:ph idx="18"/>
          </p:nvPr>
        </p:nvSpPr>
        <p:spPr/>
        <p:txBody>
          <a:bodyPr/>
          <a:lstStyle/>
          <a:p>
            <a:endParaRPr lang="en-US" dirty="0"/>
          </a:p>
        </p:txBody>
      </p:sp>
      <p:pic>
        <p:nvPicPr>
          <p:cNvPr id="21" name="Picture Placeholder 20">
            <a:extLst>
              <a:ext uri="{FF2B5EF4-FFF2-40B4-BE49-F238E27FC236}">
                <a16:creationId xmlns:a16="http://schemas.microsoft.com/office/drawing/2014/main" id="{007C99FF-D296-8544-B04B-EA1DBB457808}"/>
              </a:ext>
            </a:extLst>
          </p:cNvPr>
          <p:cNvPicPr>
            <a:picLocks noGrp="1" noChangeAspect="1"/>
          </p:cNvPicPr>
          <p:nvPr>
            <p:ph type="pic" sz="quarter" idx="15"/>
          </p:nvPr>
        </p:nvPicPr>
        <p:blipFill>
          <a:blip r:embed="rId5"/>
          <a:srcRect/>
          <a:stretch/>
        </p:blipFill>
        <p:spPr>
          <a:xfrm>
            <a:off x="6795773" y="1848535"/>
            <a:ext cx="1430337" cy="1470197"/>
          </a:xfrm>
        </p:spPr>
      </p:pic>
      <p:sp>
        <p:nvSpPr>
          <p:cNvPr id="13" name="Content Placeholder 12">
            <a:extLst>
              <a:ext uri="{FF2B5EF4-FFF2-40B4-BE49-F238E27FC236}">
                <a16:creationId xmlns:a16="http://schemas.microsoft.com/office/drawing/2014/main" id="{FB9E2175-1C3C-4B3E-A872-A1B7E6D64D52}"/>
              </a:ext>
            </a:extLst>
          </p:cNvPr>
          <p:cNvSpPr>
            <a:spLocks noGrp="1"/>
          </p:cNvSpPr>
          <p:nvPr>
            <p:ph idx="21"/>
          </p:nvPr>
        </p:nvSpPr>
        <p:spPr/>
        <p:txBody>
          <a:bodyPr/>
          <a:lstStyle/>
          <a:p>
            <a:r>
              <a:rPr lang="en-US" dirty="0"/>
              <a:t>Allen county rural health initiative</a:t>
            </a:r>
          </a:p>
        </p:txBody>
      </p:sp>
      <p:sp>
        <p:nvSpPr>
          <p:cNvPr id="12" name="Content Placeholder 11">
            <a:extLst>
              <a:ext uri="{FF2B5EF4-FFF2-40B4-BE49-F238E27FC236}">
                <a16:creationId xmlns:a16="http://schemas.microsoft.com/office/drawing/2014/main" id="{780C3E07-3509-4911-AFF9-20EA8F12D0A4}"/>
              </a:ext>
            </a:extLst>
          </p:cNvPr>
          <p:cNvSpPr>
            <a:spLocks noGrp="1"/>
          </p:cNvSpPr>
          <p:nvPr>
            <p:ph idx="20"/>
          </p:nvPr>
        </p:nvSpPr>
        <p:spPr/>
        <p:txBody>
          <a:bodyPr/>
          <a:lstStyle/>
          <a:p>
            <a:r>
              <a:rPr lang="en-US" dirty="0"/>
              <a:t>Includes:</a:t>
            </a:r>
          </a:p>
          <a:p>
            <a:r>
              <a:rPr lang="en-US" dirty="0"/>
              <a:t>Southeast Kansas Mental Health Center</a:t>
            </a:r>
          </a:p>
          <a:p>
            <a:r>
              <a:rPr lang="en-US" dirty="0"/>
              <a:t>Allen County Regional Hospital</a:t>
            </a:r>
          </a:p>
          <a:p>
            <a:r>
              <a:rPr lang="en-US" dirty="0"/>
              <a:t>Community Health Center of Southeast Kansas</a:t>
            </a:r>
          </a:p>
        </p:txBody>
      </p:sp>
      <p:pic>
        <p:nvPicPr>
          <p:cNvPr id="23" name="Picture Placeholder 22">
            <a:extLst>
              <a:ext uri="{FF2B5EF4-FFF2-40B4-BE49-F238E27FC236}">
                <a16:creationId xmlns:a16="http://schemas.microsoft.com/office/drawing/2014/main" id="{A164AE4A-BFE4-F247-8542-C612BD5BFAB9}"/>
              </a:ext>
            </a:extLst>
          </p:cNvPr>
          <p:cNvPicPr>
            <a:picLocks noGrp="1" noChangeAspect="1"/>
          </p:cNvPicPr>
          <p:nvPr>
            <p:ph type="pic" sz="quarter" idx="16"/>
          </p:nvPr>
        </p:nvPicPr>
        <p:blipFill>
          <a:blip r:embed="rId6"/>
          <a:srcRect/>
          <a:stretch/>
        </p:blipFill>
        <p:spPr>
          <a:xfrm>
            <a:off x="9648156" y="1848534"/>
            <a:ext cx="1430337" cy="1470197"/>
          </a:xfrm>
        </p:spPr>
      </p:pic>
      <p:sp>
        <p:nvSpPr>
          <p:cNvPr id="15" name="Content Placeholder 14">
            <a:extLst>
              <a:ext uri="{FF2B5EF4-FFF2-40B4-BE49-F238E27FC236}">
                <a16:creationId xmlns:a16="http://schemas.microsoft.com/office/drawing/2014/main" id="{471C9CF1-70B0-46DB-869F-6DC53668898D}"/>
              </a:ext>
            </a:extLst>
          </p:cNvPr>
          <p:cNvSpPr>
            <a:spLocks noGrp="1"/>
          </p:cNvSpPr>
          <p:nvPr>
            <p:ph idx="23"/>
          </p:nvPr>
        </p:nvSpPr>
        <p:spPr/>
        <p:txBody>
          <a:bodyPr/>
          <a:lstStyle/>
          <a:p>
            <a:r>
              <a:rPr lang="en-US" dirty="0"/>
              <a:t>City of Iola</a:t>
            </a:r>
          </a:p>
        </p:txBody>
      </p:sp>
      <p:sp>
        <p:nvSpPr>
          <p:cNvPr id="14" name="Content Placeholder 13">
            <a:extLst>
              <a:ext uri="{FF2B5EF4-FFF2-40B4-BE49-F238E27FC236}">
                <a16:creationId xmlns:a16="http://schemas.microsoft.com/office/drawing/2014/main" id="{4EAA9254-229F-4C3E-B078-B8912E5BBE98}"/>
              </a:ext>
            </a:extLst>
          </p:cNvPr>
          <p:cNvSpPr>
            <a:spLocks noGrp="1"/>
          </p:cNvSpPr>
          <p:nvPr>
            <p:ph idx="22"/>
          </p:nvPr>
        </p:nvSpPr>
        <p:spPr/>
        <p:txBody>
          <a:bodyPr/>
          <a:lstStyle/>
          <a:p>
            <a:endParaRPr lang="en-US" dirty="0"/>
          </a:p>
        </p:txBody>
      </p:sp>
      <p:sp>
        <p:nvSpPr>
          <p:cNvPr id="3" name="Slide Number Placeholder 2">
            <a:extLst>
              <a:ext uri="{FF2B5EF4-FFF2-40B4-BE49-F238E27FC236}">
                <a16:creationId xmlns:a16="http://schemas.microsoft.com/office/drawing/2014/main" id="{C10F7B49-6C9D-4DBF-AD20-9D4CFAB1CBFD}"/>
              </a:ext>
            </a:extLst>
          </p:cNvPr>
          <p:cNvSpPr>
            <a:spLocks noGrp="1"/>
          </p:cNvSpPr>
          <p:nvPr>
            <p:ph type="sldNum" sz="quarter" idx="12"/>
          </p:nvPr>
        </p:nvSpPr>
        <p:spPr/>
        <p:txBody>
          <a:bodyPr/>
          <a:lstStyle/>
          <a:p>
            <a:fld id="{9EC71654-96A5-4280-94F3-931C61A9F92C}" type="slidenum">
              <a:rPr lang="en-US" smtClean="0"/>
              <a:pPr/>
              <a:t>3</a:t>
            </a:fld>
            <a:endParaRPr lang="en-US" dirty="0"/>
          </a:p>
        </p:txBody>
      </p:sp>
    </p:spTree>
    <p:extLst>
      <p:ext uri="{BB962C8B-B14F-4D97-AF65-F5344CB8AC3E}">
        <p14:creationId xmlns:p14="http://schemas.microsoft.com/office/powerpoint/2010/main" val="435634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a:xfrm>
            <a:off x="515938" y="499595"/>
            <a:ext cx="4937211" cy="1325563"/>
          </a:xfrm>
        </p:spPr>
        <p:txBody>
          <a:bodyPr anchor="ctr">
            <a:noAutofit/>
          </a:bodyPr>
          <a:lstStyle/>
          <a:p>
            <a:r>
              <a:rPr lang="en-US" sz="4500" dirty="0"/>
              <a:t>Focus question</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idx="1"/>
          </p:nvPr>
        </p:nvSpPr>
        <p:spPr>
          <a:xfrm>
            <a:off x="538961" y="1825625"/>
            <a:ext cx="4623590" cy="4351338"/>
          </a:xfrm>
        </p:spPr>
        <p:txBody>
          <a:bodyPr>
            <a:noAutofit/>
          </a:bodyPr>
          <a:lstStyle/>
          <a:p>
            <a:pPr marL="0" indent="0">
              <a:buNone/>
            </a:pPr>
            <a:r>
              <a:rPr lang="en-US" sz="4000" dirty="0"/>
              <a:t>How do we address transportation needs in Allen County, Kansas for patients with chronic physical and mental conditions?</a:t>
            </a:r>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smtClean="0"/>
              <a:pPr>
                <a:spcAft>
                  <a:spcPts val="600"/>
                </a:spcAft>
              </a:pPr>
              <a:t>4</a:t>
            </a:fld>
            <a:endParaRPr lang="en-US"/>
          </a:p>
        </p:txBody>
      </p:sp>
      <p:pic>
        <p:nvPicPr>
          <p:cNvPr id="11" name="Picture Placeholder 10">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rotWithShape="1">
          <a:blip r:embed="rId3"/>
          <a:srcRect t="22745" r="-1" b="-1"/>
          <a:stretch/>
        </p:blipFill>
        <p:spPr>
          <a:xfrm>
            <a:off x="5455212" y="988536"/>
            <a:ext cx="4884848" cy="4884848"/>
          </a:xfrm>
          <a:noFill/>
        </p:spPr>
      </p:pic>
    </p:spTree>
    <p:extLst>
      <p:ext uri="{BB962C8B-B14F-4D97-AF65-F5344CB8AC3E}">
        <p14:creationId xmlns:p14="http://schemas.microsoft.com/office/powerpoint/2010/main" val="3187533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nchor="ctr">
            <a:normAutofit/>
          </a:bodyPr>
          <a:lstStyle/>
          <a:p>
            <a:pPr>
              <a:spcAft>
                <a:spcPts val="600"/>
              </a:spcAft>
            </a:pPr>
            <a:fld id="{9EC71654-96A5-4280-94F3-931C61A9F92C}" type="slidenum">
              <a:rPr lang="en-US" smtClean="0"/>
              <a:pPr>
                <a:spcAft>
                  <a:spcPts val="600"/>
                </a:spcAft>
              </a:pPr>
              <a:t>5</a:t>
            </a:fld>
            <a:endParaRPr lang="en-US"/>
          </a:p>
        </p:txBody>
      </p:sp>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p:txBody>
          <a:bodyPr anchor="b">
            <a:normAutofit/>
          </a:bodyPr>
          <a:lstStyle/>
          <a:p>
            <a:r>
              <a:rPr lang="en-US" b="1" dirty="0"/>
              <a:t>KEY INSIGHTS</a:t>
            </a:r>
            <a:br>
              <a:rPr lang="en-US" dirty="0"/>
            </a:br>
            <a:endParaRPr lang="en-US" dirty="0"/>
          </a:p>
        </p:txBody>
      </p:sp>
      <p:sp>
        <p:nvSpPr>
          <p:cNvPr id="14" name="Content Placeholder 5">
            <a:extLst>
              <a:ext uri="{FF2B5EF4-FFF2-40B4-BE49-F238E27FC236}">
                <a16:creationId xmlns:a16="http://schemas.microsoft.com/office/drawing/2014/main" id="{F1596C6D-DC9F-4967-BC80-76704DDF5E40}"/>
              </a:ext>
            </a:extLst>
          </p:cNvPr>
          <p:cNvSpPr>
            <a:spLocks noGrp="1"/>
          </p:cNvSpPr>
          <p:nvPr>
            <p:ph type="body" sz="half" idx="2"/>
          </p:nvPr>
        </p:nvSpPr>
        <p:spPr/>
        <p:txBody>
          <a:bodyPr/>
          <a:lstStyle/>
          <a:p>
            <a:r>
              <a:rPr lang="en-US" sz="8000" dirty="0">
                <a:solidFill>
                  <a:srgbClr val="FF0000"/>
                </a:solidFill>
              </a:rPr>
              <a:t>20%</a:t>
            </a:r>
            <a:r>
              <a:rPr lang="en-US" dirty="0"/>
              <a:t> </a:t>
            </a:r>
            <a:r>
              <a:rPr lang="en-US" sz="3000" dirty="0"/>
              <a:t>of Allen County residents currently do not have reliable transportation options</a:t>
            </a:r>
          </a:p>
        </p:txBody>
      </p:sp>
      <p:sp>
        <p:nvSpPr>
          <p:cNvPr id="3" name="Content Placeholder 2">
            <a:extLst>
              <a:ext uri="{FF2B5EF4-FFF2-40B4-BE49-F238E27FC236}">
                <a16:creationId xmlns:a16="http://schemas.microsoft.com/office/drawing/2014/main" id="{552A9C73-06ED-419B-81B5-491CBFC22330}"/>
              </a:ext>
            </a:extLst>
          </p:cNvPr>
          <p:cNvSpPr>
            <a:spLocks noGrp="1"/>
          </p:cNvSpPr>
          <p:nvPr>
            <p:ph idx="1"/>
          </p:nvPr>
        </p:nvSpPr>
        <p:spPr>
          <a:xfrm>
            <a:off x="5183188" y="457200"/>
            <a:ext cx="6172200" cy="5867399"/>
          </a:xfrm>
        </p:spPr>
        <p:txBody>
          <a:bodyPr>
            <a:normAutofit fontScale="62500" lnSpcReduction="20000"/>
          </a:bodyPr>
          <a:lstStyle/>
          <a:p>
            <a:pPr lvl="0"/>
            <a:r>
              <a:rPr lang="en-US" sz="4200" dirty="0"/>
              <a:t>19% of Allen County residents are at or below FPL.</a:t>
            </a:r>
          </a:p>
          <a:p>
            <a:r>
              <a:rPr lang="en-US" sz="4200" dirty="0"/>
              <a:t>Lack of transportation creates a domino effect in the health and safety of residents. </a:t>
            </a:r>
          </a:p>
          <a:p>
            <a:pPr lvl="0"/>
            <a:r>
              <a:rPr lang="en-US" sz="4200" dirty="0"/>
              <a:t>Health care workers taking on transportation duties outside of their job.</a:t>
            </a:r>
          </a:p>
          <a:p>
            <a:pPr lvl="0"/>
            <a:r>
              <a:rPr lang="en-US" sz="4200" dirty="0"/>
              <a:t>Little flexibility in the system to reschedule missed appointments, particularly with specialists.</a:t>
            </a:r>
          </a:p>
          <a:p>
            <a:r>
              <a:rPr lang="en-US" sz="4200" dirty="0"/>
              <a:t>40% of cancelled outpatient surgeries at the hospital are due to transportation issues.</a:t>
            </a:r>
          </a:p>
          <a:p>
            <a:r>
              <a:rPr lang="en-US" sz="4200" dirty="0"/>
              <a:t>Patients experience anxiety and cascading health issues related to missed medical appointments. </a:t>
            </a:r>
          </a:p>
          <a:p>
            <a:pPr lvl="0"/>
            <a:r>
              <a:rPr lang="en-US" sz="4200" dirty="0"/>
              <a:t>Current transportation options in Allen County do not accommodate most patients’ needs. </a:t>
            </a:r>
            <a:endParaRPr lang="en-US" dirty="0"/>
          </a:p>
          <a:p>
            <a:pPr lvl="0"/>
            <a:endParaRPr lang="en-US" dirty="0"/>
          </a:p>
          <a:p>
            <a:pPr marL="0" indent="0">
              <a:buNone/>
            </a:pPr>
            <a:endParaRPr lang="en-US" dirty="0"/>
          </a:p>
        </p:txBody>
      </p:sp>
    </p:spTree>
    <p:extLst>
      <p:ext uri="{BB962C8B-B14F-4D97-AF65-F5344CB8AC3E}">
        <p14:creationId xmlns:p14="http://schemas.microsoft.com/office/powerpoint/2010/main" val="433561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smtClean="0"/>
              <a:pPr>
                <a:spcAft>
                  <a:spcPts val="600"/>
                </a:spcAft>
              </a:pPr>
              <a:t>6</a:t>
            </a:fld>
            <a:endParaRPr lang="en-US"/>
          </a:p>
        </p:txBody>
      </p:sp>
      <p:sp>
        <p:nvSpPr>
          <p:cNvPr id="3" name="Content Placeholder 2">
            <a:extLst>
              <a:ext uri="{FF2B5EF4-FFF2-40B4-BE49-F238E27FC236}">
                <a16:creationId xmlns:a16="http://schemas.microsoft.com/office/drawing/2014/main" id="{B91B32C0-5E61-447F-9557-57AF415D6FE9}"/>
              </a:ext>
            </a:extLst>
          </p:cNvPr>
          <p:cNvSpPr>
            <a:spLocks noGrp="1"/>
          </p:cNvSpPr>
          <p:nvPr>
            <p:ph sz="half" idx="1"/>
          </p:nvPr>
        </p:nvSpPr>
        <p:spPr>
          <a:xfrm>
            <a:off x="515938" y="1028700"/>
            <a:ext cx="5503862" cy="5148263"/>
          </a:xfrm>
        </p:spPr>
        <p:txBody>
          <a:bodyPr>
            <a:noAutofit/>
          </a:bodyPr>
          <a:lstStyle/>
          <a:p>
            <a:pPr lvl="0"/>
            <a:r>
              <a:rPr lang="en-US" sz="2500" dirty="0"/>
              <a:t>Reduces missed health care appointments in-county and out-of-county</a:t>
            </a:r>
          </a:p>
          <a:p>
            <a:pPr lvl="0"/>
            <a:r>
              <a:rPr lang="en-US" sz="2500" dirty="0"/>
              <a:t>Affordable</a:t>
            </a:r>
          </a:p>
          <a:p>
            <a:pPr lvl="0"/>
            <a:r>
              <a:rPr lang="en-US" sz="2500" dirty="0"/>
              <a:t>Flexible</a:t>
            </a:r>
          </a:p>
          <a:p>
            <a:pPr lvl="0"/>
            <a:r>
              <a:rPr lang="en-US" sz="2500" dirty="0"/>
              <a:t>Easy to Use</a:t>
            </a:r>
          </a:p>
          <a:p>
            <a:pPr lvl="0"/>
            <a:r>
              <a:rPr lang="en-US" sz="2500" dirty="0"/>
              <a:t>Relieves pressure from current medical staff</a:t>
            </a:r>
          </a:p>
          <a:p>
            <a:pPr lvl="0"/>
            <a:r>
              <a:rPr lang="en-US" sz="2500" dirty="0"/>
              <a:t>Reduces stress of patients</a:t>
            </a:r>
          </a:p>
          <a:p>
            <a:r>
              <a:rPr lang="en-US" sz="2500" dirty="0"/>
              <a:t>Available to all ages, mobilities, insurance types, and locations in county</a:t>
            </a:r>
          </a:p>
        </p:txBody>
      </p:sp>
      <p:pic>
        <p:nvPicPr>
          <p:cNvPr id="7" name="Picture Placeholder 6">
            <a:extLst>
              <a:ext uri="{FF2B5EF4-FFF2-40B4-BE49-F238E27FC236}">
                <a16:creationId xmlns:a16="http://schemas.microsoft.com/office/drawing/2014/main" id="{29305ED8-D39E-4A20-A7CB-7EC58B3E325D}"/>
              </a:ext>
            </a:extLst>
          </p:cNvPr>
          <p:cNvPicPr>
            <a:picLocks noGrp="1" noChangeAspect="1"/>
          </p:cNvPicPr>
          <p:nvPr>
            <p:ph sz="half" idx="2"/>
          </p:nvPr>
        </p:nvPicPr>
        <p:blipFill>
          <a:blip r:embed="rId3"/>
          <a:stretch/>
        </p:blipFill>
        <p:spPr>
          <a:xfrm>
            <a:off x="6172200" y="2705894"/>
            <a:ext cx="5181600" cy="2590800"/>
          </a:xfrm>
          <a:noFill/>
        </p:spPr>
      </p:pic>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a:xfrm>
            <a:off x="515938" y="246621"/>
            <a:ext cx="11150600" cy="920336"/>
          </a:xfrm>
        </p:spPr>
        <p:txBody>
          <a:bodyPr anchor="b">
            <a:normAutofit/>
          </a:bodyPr>
          <a:lstStyle/>
          <a:p>
            <a:r>
              <a:rPr lang="en-US" dirty="0"/>
              <a:t>Design criteria</a:t>
            </a:r>
            <a:br>
              <a:rPr lang="en-US" dirty="0"/>
            </a:br>
            <a:endParaRPr lang="en-US" dirty="0"/>
          </a:p>
        </p:txBody>
      </p:sp>
    </p:spTree>
    <p:extLst>
      <p:ext uri="{BB962C8B-B14F-4D97-AF65-F5344CB8AC3E}">
        <p14:creationId xmlns:p14="http://schemas.microsoft.com/office/powerpoint/2010/main" val="961730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C2D9-0850-4620-BE32-11F44A927662}"/>
              </a:ext>
            </a:extLst>
          </p:cNvPr>
          <p:cNvSpPr>
            <a:spLocks noGrp="1"/>
          </p:cNvSpPr>
          <p:nvPr>
            <p:ph type="title"/>
          </p:nvPr>
        </p:nvSpPr>
        <p:spPr/>
        <p:txBody>
          <a:bodyPr/>
          <a:lstStyle/>
          <a:p>
            <a:r>
              <a:rPr lang="en-US" dirty="0"/>
              <a:t>concept</a:t>
            </a:r>
          </a:p>
        </p:txBody>
      </p:sp>
      <p:sp>
        <p:nvSpPr>
          <p:cNvPr id="5" name="Content Placeholder 4">
            <a:extLst>
              <a:ext uri="{FF2B5EF4-FFF2-40B4-BE49-F238E27FC236}">
                <a16:creationId xmlns:a16="http://schemas.microsoft.com/office/drawing/2014/main" id="{93A6F33C-3AFE-474E-AC15-C00F368C3C6A}"/>
              </a:ext>
            </a:extLst>
          </p:cNvPr>
          <p:cNvSpPr>
            <a:spLocks noGrp="1"/>
          </p:cNvSpPr>
          <p:nvPr>
            <p:ph idx="15"/>
          </p:nvPr>
        </p:nvSpPr>
        <p:spPr/>
        <p:txBody>
          <a:bodyPr/>
          <a:lstStyle/>
          <a:p>
            <a:r>
              <a:rPr lang="en-US" dirty="0"/>
              <a:t>Flagship transportation</a:t>
            </a:r>
          </a:p>
        </p:txBody>
      </p:sp>
      <p:pic>
        <p:nvPicPr>
          <p:cNvPr id="29" name="Picture Placeholder 28" descr="Bus">
            <a:extLst>
              <a:ext uri="{FF2B5EF4-FFF2-40B4-BE49-F238E27FC236}">
                <a16:creationId xmlns:a16="http://schemas.microsoft.com/office/drawing/2014/main" id="{F0E35123-11A3-CD40-A44F-8A81B9105639}"/>
              </a:ext>
            </a:extLst>
          </p:cNvPr>
          <p:cNvPicPr>
            <a:picLocks noGrp="1" noChangeAspect="1"/>
          </p:cNvPicPr>
          <p:nvPr>
            <p:ph type="pic" sz="quarter" idx="21"/>
          </p:nvPr>
        </p:nvPicPr>
        <p:blipFill>
          <a:blip r:embed="rId3">
            <a:extLst>
              <a:ext uri="{96DAC541-7B7A-43D3-8B79-37D633B846F1}">
                <asvg:svgBlip xmlns:asvg="http://schemas.microsoft.com/office/drawing/2016/SVG/main" r:embed="rId4"/>
              </a:ext>
            </a:extLst>
          </a:blip>
          <a:srcRect/>
          <a:stretch/>
        </p:blipFill>
        <p:spPr>
          <a:xfrm>
            <a:off x="5282969" y="1850968"/>
            <a:ext cx="605487" cy="605487"/>
          </a:xfrm>
        </p:spPr>
      </p:pic>
      <p:sp>
        <p:nvSpPr>
          <p:cNvPr id="3" name="Content Placeholder 2">
            <a:extLst>
              <a:ext uri="{FF2B5EF4-FFF2-40B4-BE49-F238E27FC236}">
                <a16:creationId xmlns:a16="http://schemas.microsoft.com/office/drawing/2014/main" id="{65015163-D5FD-4849-978B-77883FAF7928}"/>
              </a:ext>
            </a:extLst>
          </p:cNvPr>
          <p:cNvSpPr>
            <a:spLocks noGrp="1"/>
          </p:cNvSpPr>
          <p:nvPr>
            <p:ph idx="1"/>
          </p:nvPr>
        </p:nvSpPr>
        <p:spPr>
          <a:xfrm>
            <a:off x="680934" y="2863157"/>
            <a:ext cx="4326072" cy="3360089"/>
          </a:xfrm>
        </p:spPr>
        <p:txBody>
          <a:bodyPr/>
          <a:lstStyle/>
          <a:p>
            <a:r>
              <a:rPr lang="en-US" sz="1800" dirty="0"/>
              <a:t>Deviated Fixed Route</a:t>
            </a:r>
          </a:p>
          <a:p>
            <a:r>
              <a:rPr lang="en-US" sz="1800" dirty="0"/>
              <a:t>Call Center to schedule trips</a:t>
            </a:r>
          </a:p>
          <a:p>
            <a:r>
              <a:rPr lang="en-US" sz="1800" dirty="0"/>
              <a:t>Online scheduling</a:t>
            </a:r>
          </a:p>
          <a:p>
            <a:r>
              <a:rPr lang="en-US" sz="1800" dirty="0"/>
              <a:t>Small vehicles to accommodate mobility issues</a:t>
            </a:r>
          </a:p>
          <a:p>
            <a:r>
              <a:rPr lang="en-US" sz="1800" dirty="0"/>
              <a:t>Available for medical and safety-net appointments</a:t>
            </a:r>
          </a:p>
          <a:p>
            <a:r>
              <a:rPr lang="en-US" sz="1800" dirty="0"/>
              <a:t>Provides transportation to appointments in-county and out-of-county</a:t>
            </a:r>
          </a:p>
          <a:p>
            <a:r>
              <a:rPr lang="en-US" sz="1800" dirty="0"/>
              <a:t>Available countywide</a:t>
            </a:r>
          </a:p>
          <a:p>
            <a:r>
              <a:rPr lang="en-US" sz="1800" dirty="0"/>
              <a:t>Housed by the county</a:t>
            </a:r>
          </a:p>
          <a:p>
            <a:endParaRPr lang="en-US" dirty="0"/>
          </a:p>
          <a:p>
            <a:endParaRPr lang="en-US" sz="1600" dirty="0"/>
          </a:p>
        </p:txBody>
      </p:sp>
      <p:sp>
        <p:nvSpPr>
          <p:cNvPr id="8" name="Content Placeholder 7">
            <a:extLst>
              <a:ext uri="{FF2B5EF4-FFF2-40B4-BE49-F238E27FC236}">
                <a16:creationId xmlns:a16="http://schemas.microsoft.com/office/drawing/2014/main" id="{C8438480-8B6F-44E5-A602-6240C1B85FB3}"/>
              </a:ext>
            </a:extLst>
          </p:cNvPr>
          <p:cNvSpPr>
            <a:spLocks noGrp="1"/>
          </p:cNvSpPr>
          <p:nvPr>
            <p:ph idx="19"/>
          </p:nvPr>
        </p:nvSpPr>
        <p:spPr/>
        <p:txBody>
          <a:bodyPr/>
          <a:lstStyle/>
          <a:p>
            <a:r>
              <a:rPr lang="en-US" sz="1800" dirty="0"/>
              <a:t>Allen County residents (pop. 12,519)</a:t>
            </a:r>
          </a:p>
          <a:p>
            <a:r>
              <a:rPr lang="en-US" sz="1800" dirty="0"/>
              <a:t>Adults 18-59 and families</a:t>
            </a:r>
          </a:p>
          <a:p>
            <a:r>
              <a:rPr lang="en-US" sz="1800" dirty="0"/>
              <a:t>Experiencing chronic conditions and mental health conditions</a:t>
            </a:r>
          </a:p>
          <a:p>
            <a:r>
              <a:rPr lang="en-US" sz="1800" dirty="0"/>
              <a:t>Unreliable transportation</a:t>
            </a:r>
          </a:p>
          <a:p>
            <a:r>
              <a:rPr lang="en-US" sz="1800" dirty="0"/>
              <a:t>Not able to utilize other forms of transportation assistance available</a:t>
            </a:r>
          </a:p>
          <a:p>
            <a:endParaRPr lang="en-US" sz="1600" dirty="0"/>
          </a:p>
        </p:txBody>
      </p:sp>
      <p:pic>
        <p:nvPicPr>
          <p:cNvPr id="31" name="Picture Placeholder 30" descr="Universal access">
            <a:extLst>
              <a:ext uri="{FF2B5EF4-FFF2-40B4-BE49-F238E27FC236}">
                <a16:creationId xmlns:a16="http://schemas.microsoft.com/office/drawing/2014/main" id="{6BF407E9-98AE-2B40-90E3-1B14FC14FDB8}"/>
              </a:ext>
            </a:extLst>
          </p:cNvPr>
          <p:cNvPicPr>
            <a:picLocks noGrp="1" noChangeAspect="1"/>
          </p:cNvPicPr>
          <p:nvPr>
            <p:ph type="pic" sz="quarter" idx="22"/>
          </p:nvPr>
        </p:nvPicPr>
        <p:blipFill>
          <a:blip r:embed="rId5">
            <a:extLst>
              <a:ext uri="{96DAC541-7B7A-43D3-8B79-37D633B846F1}">
                <asvg:svgBlip xmlns:asvg="http://schemas.microsoft.com/office/drawing/2016/SVG/main" r:embed="rId6"/>
              </a:ext>
            </a:extLst>
          </a:blip>
          <a:srcRect/>
          <a:stretch/>
        </p:blipFill>
        <p:spPr>
          <a:xfrm>
            <a:off x="6298782" y="4906113"/>
            <a:ext cx="605487" cy="605487"/>
          </a:xfrm>
        </p:spPr>
      </p:pic>
      <p:sp>
        <p:nvSpPr>
          <p:cNvPr id="9" name="Content Placeholder 8">
            <a:extLst>
              <a:ext uri="{FF2B5EF4-FFF2-40B4-BE49-F238E27FC236}">
                <a16:creationId xmlns:a16="http://schemas.microsoft.com/office/drawing/2014/main" id="{A1EE8A19-6968-4C81-B180-20FEF61ADEE1}"/>
              </a:ext>
            </a:extLst>
          </p:cNvPr>
          <p:cNvSpPr>
            <a:spLocks noGrp="1"/>
          </p:cNvSpPr>
          <p:nvPr>
            <p:ph idx="20"/>
          </p:nvPr>
        </p:nvSpPr>
        <p:spPr/>
        <p:txBody>
          <a:bodyPr/>
          <a:lstStyle/>
          <a:p>
            <a:r>
              <a:rPr lang="en-US" dirty="0"/>
              <a:t>customers</a:t>
            </a:r>
          </a:p>
        </p:txBody>
      </p:sp>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a:lstStyle/>
          <a:p>
            <a:fld id="{9EC71654-96A5-4280-94F3-931C61A9F92C}" type="slidenum">
              <a:rPr lang="en-US" smtClean="0"/>
              <a:pPr/>
              <a:t>7</a:t>
            </a:fld>
            <a:endParaRPr lang="en-US" dirty="0"/>
          </a:p>
        </p:txBody>
      </p:sp>
    </p:spTree>
    <p:extLst>
      <p:ext uri="{BB962C8B-B14F-4D97-AF65-F5344CB8AC3E}">
        <p14:creationId xmlns:p14="http://schemas.microsoft.com/office/powerpoint/2010/main" val="269403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smtClean="0"/>
              <a:pPr>
                <a:spcAft>
                  <a:spcPts val="600"/>
                </a:spcAft>
              </a:pPr>
              <a:t>8</a:t>
            </a:fld>
            <a:endParaRPr lang="en-US"/>
          </a:p>
        </p:txBody>
      </p:sp>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a:xfrm>
            <a:off x="839788" y="457200"/>
            <a:ext cx="3932237" cy="1600200"/>
          </a:xfrm>
        </p:spPr>
        <p:txBody>
          <a:bodyPr anchor="b">
            <a:normAutofit/>
          </a:bodyPr>
          <a:lstStyle/>
          <a:p>
            <a:r>
              <a:rPr lang="en-US" dirty="0"/>
              <a:t>Business model</a:t>
            </a:r>
            <a:br>
              <a:rPr lang="en-US" dirty="0"/>
            </a:br>
            <a:endParaRPr lang="en-US" dirty="0"/>
          </a:p>
        </p:txBody>
      </p:sp>
      <p:sp>
        <p:nvSpPr>
          <p:cNvPr id="3" name="Content Placeholder 2">
            <a:extLst>
              <a:ext uri="{FF2B5EF4-FFF2-40B4-BE49-F238E27FC236}">
                <a16:creationId xmlns:a16="http://schemas.microsoft.com/office/drawing/2014/main" id="{B91B32C0-5E61-447F-9557-57AF415D6FE9}"/>
              </a:ext>
            </a:extLst>
          </p:cNvPr>
          <p:cNvSpPr>
            <a:spLocks noGrp="1"/>
          </p:cNvSpPr>
          <p:nvPr>
            <p:ph type="body" sz="half" idx="2"/>
          </p:nvPr>
        </p:nvSpPr>
        <p:spPr>
          <a:xfrm>
            <a:off x="839788" y="1624615"/>
            <a:ext cx="3932237" cy="4696286"/>
          </a:xfrm>
        </p:spPr>
        <p:txBody>
          <a:bodyPr>
            <a:normAutofit/>
          </a:bodyPr>
          <a:lstStyle/>
          <a:p>
            <a:pPr marL="285750" lvl="0" indent="-285750">
              <a:buFont typeface="Wingdings" panose="05000000000000000000" pitchFamily="2" charset="2"/>
              <a:buChar char="q"/>
            </a:pPr>
            <a:r>
              <a:rPr lang="en-US" sz="1800" dirty="0"/>
              <a:t>Charge fees for in-county and out-of-county trips</a:t>
            </a:r>
          </a:p>
          <a:p>
            <a:pPr marL="742950" lvl="1" indent="-285750">
              <a:buFont typeface="Arial" panose="020B0604020202020204" pitchFamily="34" charset="0"/>
              <a:buChar char="•"/>
            </a:pPr>
            <a:r>
              <a:rPr lang="en-US" sz="1800" dirty="0"/>
              <a:t>$1-$2 for in-county</a:t>
            </a:r>
          </a:p>
          <a:p>
            <a:pPr marL="742950" lvl="1" indent="-285750">
              <a:buFont typeface="Arial" panose="020B0604020202020204" pitchFamily="34" charset="0"/>
              <a:buChar char="•"/>
            </a:pPr>
            <a:r>
              <a:rPr lang="en-US" sz="1800" dirty="0"/>
              <a:t>Out-of-county fee structure based on distance. Capped at $50 for roundtrip.</a:t>
            </a:r>
          </a:p>
          <a:p>
            <a:pPr marL="285750" indent="-285750">
              <a:buFont typeface="Wingdings" panose="05000000000000000000" pitchFamily="2" charset="2"/>
              <a:buChar char="q"/>
            </a:pPr>
            <a:r>
              <a:rPr lang="en-US" sz="1800" dirty="0"/>
              <a:t>Incentives</a:t>
            </a:r>
          </a:p>
          <a:p>
            <a:pPr marL="742950" lvl="1" indent="-285750">
              <a:buFont typeface="Arial" panose="020B0604020202020204" pitchFamily="34" charset="0"/>
              <a:buChar char="•"/>
            </a:pPr>
            <a:r>
              <a:rPr lang="en-US" sz="1800" dirty="0"/>
              <a:t>Offer discounts to low-income households</a:t>
            </a:r>
          </a:p>
          <a:p>
            <a:pPr marL="742950" lvl="1" indent="-285750">
              <a:buFont typeface="Arial" panose="020B0604020202020204" pitchFamily="34" charset="0"/>
              <a:buChar char="•"/>
            </a:pPr>
            <a:r>
              <a:rPr lang="en-US" sz="1800" dirty="0"/>
              <a:t>Vouchers for attending medical appointments</a:t>
            </a:r>
          </a:p>
          <a:p>
            <a:pPr marL="285750" indent="-285750">
              <a:buFont typeface="Wingdings" panose="05000000000000000000" pitchFamily="2" charset="2"/>
              <a:buChar char="q"/>
            </a:pPr>
            <a:r>
              <a:rPr lang="en-US" sz="1800" dirty="0"/>
              <a:t>Apply for grant funding from Kansas Department of Transportation</a:t>
            </a:r>
          </a:p>
          <a:p>
            <a:pPr marL="285750" lvl="0" indent="-285750">
              <a:buFont typeface="Wingdings" panose="05000000000000000000" pitchFamily="2" charset="2"/>
              <a:buChar char="q"/>
            </a:pPr>
            <a:r>
              <a:rPr lang="en-US" sz="1800" dirty="0"/>
              <a:t>Apply to be a registered vendor for Medicaid Reimbursement Transportation Services </a:t>
            </a:r>
          </a:p>
          <a:p>
            <a:pPr lvl="0"/>
            <a:endParaRPr lang="en-US" dirty="0"/>
          </a:p>
        </p:txBody>
      </p:sp>
      <p:pic>
        <p:nvPicPr>
          <p:cNvPr id="7" name="Picture Placeholder 6">
            <a:extLst>
              <a:ext uri="{FF2B5EF4-FFF2-40B4-BE49-F238E27FC236}">
                <a16:creationId xmlns:a16="http://schemas.microsoft.com/office/drawing/2014/main" id="{29305ED8-D39E-4A20-A7CB-7EC58B3E325D}"/>
              </a:ext>
            </a:extLst>
          </p:cNvPr>
          <p:cNvPicPr>
            <a:picLocks noGrp="1" noChangeAspect="1"/>
          </p:cNvPicPr>
          <p:nvPr>
            <p:ph idx="1"/>
          </p:nvPr>
        </p:nvPicPr>
        <p:blipFill>
          <a:blip r:embed="rId3"/>
          <a:stretch/>
        </p:blipFill>
        <p:spPr>
          <a:xfrm>
            <a:off x="5183188" y="1546639"/>
            <a:ext cx="6172200" cy="3224974"/>
          </a:xfrm>
          <a:noFill/>
        </p:spPr>
      </p:pic>
    </p:spTree>
    <p:extLst>
      <p:ext uri="{BB962C8B-B14F-4D97-AF65-F5344CB8AC3E}">
        <p14:creationId xmlns:p14="http://schemas.microsoft.com/office/powerpoint/2010/main" val="548985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smtClean="0"/>
              <a:pPr>
                <a:spcAft>
                  <a:spcPts val="600"/>
                </a:spcAft>
              </a:pPr>
              <a:t>9</a:t>
            </a:fld>
            <a:endParaRPr lang="en-US"/>
          </a:p>
        </p:txBody>
      </p:sp>
      <p:sp>
        <p:nvSpPr>
          <p:cNvPr id="16" name="Title 4">
            <a:extLst>
              <a:ext uri="{FF2B5EF4-FFF2-40B4-BE49-F238E27FC236}">
                <a16:creationId xmlns:a16="http://schemas.microsoft.com/office/drawing/2014/main" id="{08904388-202E-4D69-9B00-3C6C9FA27C1E}"/>
              </a:ext>
            </a:extLst>
          </p:cNvPr>
          <p:cNvSpPr>
            <a:spLocks noGrp="1"/>
          </p:cNvSpPr>
          <p:nvPr>
            <p:ph type="title"/>
          </p:nvPr>
        </p:nvSpPr>
        <p:spPr>
          <a:xfrm>
            <a:off x="515938" y="246621"/>
            <a:ext cx="11150600" cy="920336"/>
          </a:xfrm>
        </p:spPr>
        <p:txBody>
          <a:bodyPr/>
          <a:lstStyle/>
          <a:p>
            <a:r>
              <a:rPr lang="en-US" dirty="0"/>
              <a:t>Value</a:t>
            </a:r>
          </a:p>
        </p:txBody>
      </p:sp>
      <p:sp>
        <p:nvSpPr>
          <p:cNvPr id="5" name="Content Placeholder 4">
            <a:extLst>
              <a:ext uri="{FF2B5EF4-FFF2-40B4-BE49-F238E27FC236}">
                <a16:creationId xmlns:a16="http://schemas.microsoft.com/office/drawing/2014/main" id="{2CCA158A-B288-4575-A4F2-4E674B81B221}"/>
              </a:ext>
            </a:extLst>
          </p:cNvPr>
          <p:cNvSpPr>
            <a:spLocks noGrp="1"/>
          </p:cNvSpPr>
          <p:nvPr>
            <p:ph sz="half" idx="1"/>
          </p:nvPr>
        </p:nvSpPr>
        <p:spPr>
          <a:xfrm>
            <a:off x="515937" y="1825625"/>
            <a:ext cx="11069421" cy="4351338"/>
          </a:xfrm>
        </p:spPr>
        <p:txBody>
          <a:bodyPr>
            <a:normAutofit/>
          </a:bodyPr>
          <a:lstStyle/>
          <a:p>
            <a:pPr marL="0" indent="0">
              <a:buNone/>
            </a:pPr>
            <a:r>
              <a:rPr lang="en-US" dirty="0"/>
              <a:t>“How soon can this happen? I have several clients who are unable to get to medical appointments because of lack of transportation. They have missed appointments, been late on medication refills, skipped physical therapy appointments, etc. Because of this option, they would be more proactive than reactive when it comes to their health.”</a:t>
            </a:r>
          </a:p>
          <a:p>
            <a:pPr marL="0" indent="0">
              <a:buNone/>
            </a:pPr>
            <a:endParaRPr lang="en-US" dirty="0"/>
          </a:p>
          <a:p>
            <a:pPr marL="0" indent="0" algn="r">
              <a:buNone/>
            </a:pPr>
            <a:r>
              <a:rPr lang="en-US" i="1" dirty="0"/>
              <a:t>Susan </a:t>
            </a:r>
            <a:r>
              <a:rPr lang="en-US" i="1" dirty="0" err="1"/>
              <a:t>McMurtrey</a:t>
            </a:r>
            <a:r>
              <a:rPr lang="en-US" i="1" dirty="0"/>
              <a:t>, Adult Case Manager </a:t>
            </a:r>
          </a:p>
          <a:p>
            <a:pPr marL="0" indent="0" algn="r">
              <a:buNone/>
            </a:pPr>
            <a:r>
              <a:rPr lang="en-US" i="1" dirty="0"/>
              <a:t>Southeast Kansas Mental Health Center </a:t>
            </a:r>
          </a:p>
        </p:txBody>
      </p:sp>
    </p:spTree>
    <p:extLst>
      <p:ext uri="{BB962C8B-B14F-4D97-AF65-F5344CB8AC3E}">
        <p14:creationId xmlns:p14="http://schemas.microsoft.com/office/powerpoint/2010/main" val="109444318"/>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A9B47F-3DD8-4645-81DC-B88780643C0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3.xml><?xml version="1.0" encoding="utf-8"?>
<ds:datastoreItem xmlns:ds="http://schemas.openxmlformats.org/officeDocument/2006/customXml" ds:itemID="{631071E6-22AE-499A-B09C-BF21CF5F7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667</Words>
  <Application>Microsoft Office PowerPoint</Application>
  <PresentationFormat>Widescreen</PresentationFormat>
  <Paragraphs>92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Corbel</vt:lpstr>
      <vt:lpstr>Wingdings</vt:lpstr>
      <vt:lpstr>Office Theme</vt:lpstr>
      <vt:lpstr>Allen county project pitch</vt:lpstr>
      <vt:lpstr>Letter to the editor</vt:lpstr>
      <vt:lpstr>team</vt:lpstr>
      <vt:lpstr>Focus question</vt:lpstr>
      <vt:lpstr>KEY INSIGHTS </vt:lpstr>
      <vt:lpstr>Design criteria </vt:lpstr>
      <vt:lpstr>concept</vt:lpstr>
      <vt:lpstr>Business model </vt:lpstr>
      <vt:lpstr>Value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2020-04-30T03:40:50Z</dcterms:created>
  <dcterms:modified xsi:type="dcterms:W3CDTF">2020-04-30T16:58:24Z</dcterms:modified>
</cp:coreProperties>
</file>